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300" r:id="rId5"/>
    <p:sldId id="301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333333"/>
    <a:srgbClr val="C5C5C5"/>
    <a:srgbClr val="C0C0C0"/>
    <a:srgbClr val="DDDDDD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4" autoAdjust="0"/>
    <p:restoredTop sz="93743" autoAdjust="0"/>
  </p:normalViewPr>
  <p:slideViewPr>
    <p:cSldViewPr>
      <p:cViewPr varScale="1">
        <p:scale>
          <a:sx n="69" d="100"/>
          <a:sy n="69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0994D-592B-4E36-A769-653D249D2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0B6A27FB-E2E3-48F7-9BCD-2947119C4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036F-A7F7-4522-AE4B-F2D5752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4BE8-B038-44BE-8658-5C5272E7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87FCD04-F07A-4A08-A031-F891F107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C1752507-DBCF-42A5-9EAF-B68F5C13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36FB2F2-0000-4FF9-AA4C-C47343C3A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2E8A25A-4303-4009-90DB-7B294A1B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6DC5-8CB6-4593-AE3A-FFBD101F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580-735A-4DBD-97B3-A42AF1B7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9258-9D73-4EF8-AFDA-673B82067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8857-DA2B-478B-9620-D743CBEA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8561-8DED-4E82-9252-A4B0071D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326-F188-4781-AAB3-B87D1651C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14D8-CE0F-4983-972C-5B3917C7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12B0-BCB0-4BD2-A693-31E62D545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3B291F3B-5386-4627-8125-539B32E4F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TIẾT 42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TỪ TRÁI NGHĨA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C:\Users\HP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476250"/>
            <a:ext cx="13525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066800" y="1684338"/>
            <a:ext cx="7924800" cy="1058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50000">
                <a:srgbClr val="FFFFFF"/>
              </a:gs>
              <a:gs pos="100000">
                <a:schemeClr val="tx1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gray">
          <a:xfrm>
            <a:off x="152400" y="1816100"/>
            <a:ext cx="1323975" cy="496888"/>
          </a:xfrm>
          <a:prstGeom prst="homePlate">
            <a:avLst>
              <a:gd name="adj" fmla="val 39919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gray">
          <a:xfrm>
            <a:off x="1219200" y="1828800"/>
            <a:ext cx="7696200" cy="9110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	          Chị em như chuối nhiều tàu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 Tấm lành che tấm rách, đừng nói nhau nhiều lời.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BT 1 / 129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gray">
          <a:xfrm>
            <a:off x="1215688" y="1818113"/>
            <a:ext cx="7696200" cy="9110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	          Chị em như chuối nhiều tàu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 Tấm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lành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che tấm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rách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, đừng nói nhau nhiều lời.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990600" y="2819400"/>
            <a:ext cx="7924800" cy="1058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50000">
                <a:srgbClr val="FFFFFF"/>
              </a:gs>
              <a:gs pos="100000">
                <a:schemeClr val="tx1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gray">
          <a:xfrm>
            <a:off x="2053888" y="2953175"/>
            <a:ext cx="6099512" cy="91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	Số cô chẳng giàu thì nghèo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Ngày ba mươi Tết thịt treo trong nhà.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gray">
          <a:xfrm>
            <a:off x="152400" y="2895600"/>
            <a:ext cx="1400175" cy="493713"/>
          </a:xfrm>
          <a:prstGeom prst="homePlate">
            <a:avLst>
              <a:gd name="adj" fmla="val 4017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gray">
          <a:xfrm>
            <a:off x="2057400" y="2943664"/>
            <a:ext cx="6099512" cy="91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	Số cô chẳng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giàu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thì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nghèo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Ngày ba mươi Tết thịt treo trong nhà.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990600" y="3962400"/>
            <a:ext cx="7924800" cy="1058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50000">
                <a:srgbClr val="FFFFFF"/>
              </a:gs>
              <a:gs pos="100000">
                <a:schemeClr val="tx1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gray">
          <a:xfrm>
            <a:off x="1981200" y="4086664"/>
            <a:ext cx="6099512" cy="91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	Ba năm được một chuyến sai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    Áo ngắn đi mượn, quần dài đi thuê.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gray">
          <a:xfrm>
            <a:off x="152400" y="4080804"/>
            <a:ext cx="1400175" cy="496888"/>
          </a:xfrm>
          <a:prstGeom prst="homePlate">
            <a:avLst>
              <a:gd name="adj" fmla="val 39919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gray">
          <a:xfrm>
            <a:off x="1981200" y="4086664"/>
            <a:ext cx="6099512" cy="91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	Ba năm được một chuyến sai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    Áo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ngắn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đi mượn, quần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dài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đi thuê.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990600" y="5105400"/>
            <a:ext cx="7924800" cy="1058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50000">
                <a:srgbClr val="FFFFFF"/>
              </a:gs>
              <a:gs pos="100000">
                <a:schemeClr val="tx1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gray">
          <a:xfrm>
            <a:off x="1981200" y="5229664"/>
            <a:ext cx="6099512" cy="91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Đêm tháng năm chưa nằm đã sáng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Ngày tháng mười chưa cười đã tối.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gray">
          <a:xfrm>
            <a:off x="152400" y="5181600"/>
            <a:ext cx="1400175" cy="493712"/>
          </a:xfrm>
          <a:prstGeom prst="homePlate">
            <a:avLst>
              <a:gd name="adj" fmla="val 4017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gray">
          <a:xfrm>
            <a:off x="1981200" y="5223804"/>
            <a:ext cx="6099512" cy="91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Đêm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tháng năm chưa nằm đã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sáng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Ngày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tháng mười chưa cười đã 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tối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.</a:t>
            </a:r>
            <a:endParaRPr lang="en-US" sz="28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6" grpId="0"/>
      <p:bldP spid="27" grpId="0"/>
      <p:bldP spid="29" grpId="0"/>
      <p:bldP spid="30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18646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.VnTime" pitchFamily="34" charset="0"/>
              </a:rPr>
              <a:t>a. 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t­­</a:t>
            </a:r>
            <a:r>
              <a:rPr lang="vi-VN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¬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.VnTime" pitchFamily="34" charset="0"/>
              </a:rPr>
              <a:t>&lt;</a:t>
            </a:r>
            <a:r>
              <a:rPr lang="en-US" sz="7200" dirty="0">
                <a:solidFill>
                  <a:srgbClr val="00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362200" y="1639888"/>
            <a:ext cx="14911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c¸ 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t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­¬</a:t>
            </a:r>
            <a:r>
              <a:rPr lang="en-US" sz="3200" b="1" dirty="0">
                <a:solidFill>
                  <a:srgbClr val="000000"/>
                </a:solidFill>
                <a:latin typeface=".VnTime" pitchFamily="34" charset="0"/>
              </a:rPr>
              <a:t>i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.VnTime" pitchFamily="34" charset="0"/>
              </a:rPr>
              <a:t>hoa</a:t>
            </a:r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t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­¬</a:t>
            </a:r>
            <a:r>
              <a:rPr lang="en-US" sz="3200" b="1" dirty="0">
                <a:solidFill>
                  <a:srgbClr val="000000"/>
                </a:solidFill>
                <a:latin typeface=".VnTime" pitchFamily="34" charset="0"/>
              </a:rPr>
              <a:t>i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048000" y="3886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15808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.VnTime" pitchFamily="34" charset="0"/>
              </a:rPr>
              <a:t>b. 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yÕu</a:t>
            </a:r>
            <a:r>
              <a:rPr lang="en-US" sz="32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latin typeface=".VnTime" pitchFamily="34" charset="0"/>
              </a:rPr>
              <a:t>&lt;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09800" y="3011488"/>
            <a:ext cx="1997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n </a:t>
            </a:r>
            <a:r>
              <a:rPr lang="en-US" sz="3200" b="1" dirty="0" err="1">
                <a:solidFill>
                  <a:srgbClr val="000000"/>
                </a:solidFill>
                <a:latin typeface=".VnTime" pitchFamily="34" charset="0"/>
              </a:rPr>
              <a:t>yÕu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  <a:p>
            <a:r>
              <a:rPr lang="en-US" sz="2800" dirty="0" err="1" smtClean="0">
                <a:solidFill>
                  <a:srgbClr val="000000"/>
                </a:solidFill>
                <a:latin typeface=".VnTime" pitchFamily="34" charset="0"/>
              </a:rPr>
              <a:t>häc</a:t>
            </a:r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.VnTime" pitchFamily="34" charset="0"/>
              </a:rPr>
              <a:t>lùc</a:t>
            </a:r>
            <a:r>
              <a:rPr lang="en-US" sz="2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.VnTime" pitchFamily="34" charset="0"/>
              </a:rPr>
              <a:t>yÕu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33400" y="4419600"/>
            <a:ext cx="16482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c. 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xÊu</a:t>
            </a:r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4800" dirty="0">
                <a:solidFill>
                  <a:srgbClr val="000000"/>
                </a:solidFill>
                <a:latin typeface=".VnTime" pitchFamily="34" charset="0"/>
              </a:rPr>
              <a:t>&lt;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209800" y="4459288"/>
            <a:ext cx="1485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.VnTime" pitchFamily="34" charset="0"/>
              </a:rPr>
              <a:t>ch</a:t>
            </a:r>
            <a:r>
              <a:rPr lang="en-US" sz="2800" dirty="0">
                <a:solidFill>
                  <a:srgbClr val="000000"/>
                </a:solidFill>
                <a:latin typeface=".VnTime" pitchFamily="34" charset="0"/>
              </a:rPr>
              <a:t>÷ </a:t>
            </a:r>
            <a:r>
              <a:rPr lang="en-US" sz="3200" b="1" dirty="0" err="1">
                <a:solidFill>
                  <a:srgbClr val="000000"/>
                </a:solidFill>
                <a:latin typeface=".VnTime" pitchFamily="34" charset="0"/>
              </a:rPr>
              <a:t>xÊu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  <a:p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solidFill>
                  <a:srgbClr val="000000"/>
                </a:solidFill>
                <a:latin typeface=".VnTime" pitchFamily="34" charset="0"/>
              </a:rPr>
              <a:t>Êt</a:t>
            </a:r>
            <a:r>
              <a:rPr lang="en-US" sz="28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.VnTime" pitchFamily="34" charset="0"/>
              </a:rPr>
              <a:t>xÊu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3810000" y="1630363"/>
            <a:ext cx="1668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&gt; &lt; </a:t>
            </a:r>
            <a:r>
              <a:rPr lang="en-US" sz="32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smtClean="0">
                <a:solidFill>
                  <a:srgbClr val="000000"/>
                </a:solidFill>
                <a:latin typeface=".VnTime" pitchFamily="34" charset="0"/>
              </a:rPr>
              <a:t>¬n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&gt; &lt;  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hÐo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114800" y="3048000"/>
            <a:ext cx="17972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&gt; &lt;  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khoÎ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&gt; &lt;  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giái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352800" y="4461165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&gt; &lt; </a:t>
            </a:r>
            <a:r>
              <a:rPr lang="en-US" sz="32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Ñp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  <a:latin typeface=".VnTime" pitchFamily="34" charset="0"/>
              </a:rPr>
              <a:t>     &gt; &lt;  </a:t>
            </a:r>
            <a:r>
              <a:rPr lang="en-US" sz="3200" b="1" dirty="0" err="1" smtClean="0">
                <a:solidFill>
                  <a:srgbClr val="000000"/>
                </a:solidFill>
                <a:latin typeface=".VnTime" pitchFamily="34" charset="0"/>
              </a:rPr>
              <a:t>tèt</a:t>
            </a:r>
            <a:endParaRPr lang="en-US" sz="32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BT 2 / 129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BT 3 / 129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828801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Chân cứng đá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Có đi có 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Gần nhà             ngõ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Mắt nhắm mắt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Chạy sấp chạy</a:t>
            </a:r>
            <a:endParaRPr lang="en-US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8288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Chân cứng đá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mềm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Có đi có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lại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Gần nhà   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xa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     ngõ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Mắt nhắm mắt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mở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Chạy sấp chạy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ngửa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184148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Vô thưởng vô</a:t>
            </a:r>
          </a:p>
          <a:p>
            <a:endParaRPr lang="en-US" sz="2400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Bên             bên khinh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Buổi           buổi cái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Bước thấp bước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Chân ướt chân</a:t>
            </a:r>
            <a:endParaRPr lang="en-US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18288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Vô thưởng vô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phạt</a:t>
            </a:r>
          </a:p>
          <a:p>
            <a:endParaRPr lang="en-US" sz="2400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Bên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trọng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 bên khinh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Buổi 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đực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  buổi cái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Bước thấp bước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cao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- Chân ướt chân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ráo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923"/>
          <p:cNvSpPr>
            <a:spLocks noChangeArrowheads="1"/>
          </p:cNvSpPr>
          <p:nvPr/>
        </p:nvSpPr>
        <p:spPr bwMode="auto">
          <a:xfrm>
            <a:off x="69342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29701" name="Rectangle 92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29702" name="Rectangle 925"/>
          <p:cNvSpPr>
            <a:spLocks noChangeArrowheads="1"/>
          </p:cNvSpPr>
          <p:nvPr/>
        </p:nvSpPr>
        <p:spPr bwMode="auto">
          <a:xfrm>
            <a:off x="60198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29703" name="Rectangle 926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04" name="Rectangle 927"/>
          <p:cNvSpPr>
            <a:spLocks noChangeArrowheads="1"/>
          </p:cNvSpPr>
          <p:nvPr/>
        </p:nvSpPr>
        <p:spPr bwMode="auto">
          <a:xfrm>
            <a:off x="64770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05" name="Rectangle 928"/>
          <p:cNvSpPr>
            <a:spLocks noChangeArrowheads="1"/>
          </p:cNvSpPr>
          <p:nvPr/>
        </p:nvSpPr>
        <p:spPr bwMode="auto">
          <a:xfrm>
            <a:off x="78486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06" name="Rectangle 929"/>
          <p:cNvSpPr>
            <a:spLocks noChangeArrowheads="1"/>
          </p:cNvSpPr>
          <p:nvPr/>
        </p:nvSpPr>
        <p:spPr bwMode="auto">
          <a:xfrm>
            <a:off x="69342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07" name="Rectangle 930"/>
          <p:cNvSpPr>
            <a:spLocks noChangeArrowheads="1"/>
          </p:cNvSpPr>
          <p:nvPr/>
        </p:nvSpPr>
        <p:spPr bwMode="auto">
          <a:xfrm>
            <a:off x="73914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08" name="Rectangle 931"/>
          <p:cNvSpPr>
            <a:spLocks noChangeArrowheads="1"/>
          </p:cNvSpPr>
          <p:nvPr/>
        </p:nvSpPr>
        <p:spPr bwMode="auto">
          <a:xfrm>
            <a:off x="51054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09" name="Rectangle 932"/>
          <p:cNvSpPr>
            <a:spLocks noChangeArrowheads="1"/>
          </p:cNvSpPr>
          <p:nvPr/>
        </p:nvSpPr>
        <p:spPr bwMode="auto">
          <a:xfrm>
            <a:off x="55626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0" name="Rectangle 933"/>
          <p:cNvSpPr>
            <a:spLocks noChangeArrowheads="1"/>
          </p:cNvSpPr>
          <p:nvPr/>
        </p:nvSpPr>
        <p:spPr bwMode="auto">
          <a:xfrm>
            <a:off x="60198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1" name="Rectangle 934"/>
          <p:cNvSpPr>
            <a:spLocks noChangeArrowheads="1"/>
          </p:cNvSpPr>
          <p:nvPr/>
        </p:nvSpPr>
        <p:spPr bwMode="auto">
          <a:xfrm>
            <a:off x="69342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2" name="Rectangle 935"/>
          <p:cNvSpPr>
            <a:spLocks noChangeArrowheads="1"/>
          </p:cNvSpPr>
          <p:nvPr/>
        </p:nvSpPr>
        <p:spPr bwMode="auto">
          <a:xfrm>
            <a:off x="73914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3" name="Rectangle 936"/>
          <p:cNvSpPr>
            <a:spLocks noChangeArrowheads="1"/>
          </p:cNvSpPr>
          <p:nvPr/>
        </p:nvSpPr>
        <p:spPr bwMode="auto">
          <a:xfrm>
            <a:off x="60198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4" name="Rectangle 937"/>
          <p:cNvSpPr>
            <a:spLocks noChangeArrowheads="1"/>
          </p:cNvSpPr>
          <p:nvPr/>
        </p:nvSpPr>
        <p:spPr bwMode="auto">
          <a:xfrm>
            <a:off x="64770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5" name="Rectangle 938"/>
          <p:cNvSpPr>
            <a:spLocks noChangeArrowheads="1"/>
          </p:cNvSpPr>
          <p:nvPr/>
        </p:nvSpPr>
        <p:spPr bwMode="auto">
          <a:xfrm>
            <a:off x="6477000" y="3733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I</a:t>
            </a:r>
          </a:p>
        </p:txBody>
      </p:sp>
      <p:sp>
        <p:nvSpPr>
          <p:cNvPr id="29716" name="Rectangle 939"/>
          <p:cNvSpPr>
            <a:spLocks noChangeArrowheads="1"/>
          </p:cNvSpPr>
          <p:nvPr/>
        </p:nvSpPr>
        <p:spPr bwMode="auto">
          <a:xfrm>
            <a:off x="69342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7" name="Rectangle 940"/>
          <p:cNvSpPr>
            <a:spLocks noChangeArrowheads="1"/>
          </p:cNvSpPr>
          <p:nvPr/>
        </p:nvSpPr>
        <p:spPr bwMode="auto">
          <a:xfrm>
            <a:off x="73914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18" name="Rectangle 941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Đ</a:t>
            </a:r>
          </a:p>
        </p:txBody>
      </p:sp>
      <p:sp>
        <p:nvSpPr>
          <p:cNvPr id="29719" name="Rectangle 942"/>
          <p:cNvSpPr>
            <a:spLocks noChangeArrowheads="1"/>
          </p:cNvSpPr>
          <p:nvPr/>
        </p:nvSpPr>
        <p:spPr bwMode="auto">
          <a:xfrm>
            <a:off x="64770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0" name="Rectangle 943"/>
          <p:cNvSpPr>
            <a:spLocks noChangeArrowheads="1"/>
          </p:cNvSpPr>
          <p:nvPr/>
        </p:nvSpPr>
        <p:spPr bwMode="auto">
          <a:xfrm>
            <a:off x="46482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1" name="Rectangle 944"/>
          <p:cNvSpPr>
            <a:spLocks noChangeArrowheads="1"/>
          </p:cNvSpPr>
          <p:nvPr/>
        </p:nvSpPr>
        <p:spPr bwMode="auto">
          <a:xfrm>
            <a:off x="51054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2" name="Rectangle 945"/>
          <p:cNvSpPr>
            <a:spLocks noChangeArrowheads="1"/>
          </p:cNvSpPr>
          <p:nvPr/>
        </p:nvSpPr>
        <p:spPr bwMode="auto">
          <a:xfrm>
            <a:off x="55626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3" name="Rectangle 946"/>
          <p:cNvSpPr>
            <a:spLocks noChangeArrowheads="1"/>
          </p:cNvSpPr>
          <p:nvPr/>
        </p:nvSpPr>
        <p:spPr bwMode="auto">
          <a:xfrm>
            <a:off x="60198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4" name="Rectangle 947"/>
          <p:cNvSpPr>
            <a:spLocks noChangeArrowheads="1"/>
          </p:cNvSpPr>
          <p:nvPr/>
        </p:nvSpPr>
        <p:spPr bwMode="auto">
          <a:xfrm>
            <a:off x="69342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5" name="Rectangle 948"/>
          <p:cNvSpPr>
            <a:spLocks noChangeArrowheads="1"/>
          </p:cNvSpPr>
          <p:nvPr/>
        </p:nvSpPr>
        <p:spPr bwMode="auto">
          <a:xfrm>
            <a:off x="64770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6" name="Rectangle 949"/>
          <p:cNvSpPr>
            <a:spLocks noChangeArrowheads="1"/>
          </p:cNvSpPr>
          <p:nvPr/>
        </p:nvSpPr>
        <p:spPr bwMode="auto">
          <a:xfrm>
            <a:off x="64770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7" name="Rectangle 950"/>
          <p:cNvSpPr>
            <a:spLocks noChangeArrowheads="1"/>
          </p:cNvSpPr>
          <p:nvPr/>
        </p:nvSpPr>
        <p:spPr bwMode="auto">
          <a:xfrm>
            <a:off x="78486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8" name="Rectangle 951"/>
          <p:cNvSpPr>
            <a:spLocks noChangeArrowheads="1"/>
          </p:cNvSpPr>
          <p:nvPr/>
        </p:nvSpPr>
        <p:spPr bwMode="auto">
          <a:xfrm>
            <a:off x="69342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29" name="Rectangle 952"/>
          <p:cNvSpPr>
            <a:spLocks noChangeArrowheads="1"/>
          </p:cNvSpPr>
          <p:nvPr/>
        </p:nvSpPr>
        <p:spPr bwMode="auto">
          <a:xfrm>
            <a:off x="73914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0" name="Rectangle 953"/>
          <p:cNvSpPr>
            <a:spLocks noChangeArrowheads="1"/>
          </p:cNvSpPr>
          <p:nvPr/>
        </p:nvSpPr>
        <p:spPr bwMode="auto">
          <a:xfrm>
            <a:off x="78486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1" name="Rectangle 954"/>
          <p:cNvSpPr>
            <a:spLocks noChangeArrowheads="1"/>
          </p:cNvSpPr>
          <p:nvPr/>
        </p:nvSpPr>
        <p:spPr bwMode="auto">
          <a:xfrm>
            <a:off x="83058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2" name="Rectangle 955"/>
          <p:cNvSpPr>
            <a:spLocks noChangeArrowheads="1"/>
          </p:cNvSpPr>
          <p:nvPr/>
        </p:nvSpPr>
        <p:spPr bwMode="auto">
          <a:xfrm>
            <a:off x="69342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3" name="Rectangle 956"/>
          <p:cNvSpPr>
            <a:spLocks noChangeArrowheads="1"/>
          </p:cNvSpPr>
          <p:nvPr/>
        </p:nvSpPr>
        <p:spPr bwMode="auto">
          <a:xfrm>
            <a:off x="73914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4" name="Rectangle 957"/>
          <p:cNvSpPr>
            <a:spLocks noChangeArrowheads="1"/>
          </p:cNvSpPr>
          <p:nvPr/>
        </p:nvSpPr>
        <p:spPr bwMode="auto">
          <a:xfrm>
            <a:off x="55626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5" name="Rectangle 958"/>
          <p:cNvSpPr>
            <a:spLocks noChangeArrowheads="1"/>
          </p:cNvSpPr>
          <p:nvPr/>
        </p:nvSpPr>
        <p:spPr bwMode="auto">
          <a:xfrm>
            <a:off x="60198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6" name="Rectangle 959"/>
          <p:cNvSpPr>
            <a:spLocks noChangeArrowheads="1"/>
          </p:cNvSpPr>
          <p:nvPr/>
        </p:nvSpPr>
        <p:spPr bwMode="auto">
          <a:xfrm>
            <a:off x="55626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7" name="Rectangle 960"/>
          <p:cNvSpPr>
            <a:spLocks noChangeArrowheads="1"/>
          </p:cNvSpPr>
          <p:nvPr/>
        </p:nvSpPr>
        <p:spPr bwMode="auto">
          <a:xfrm>
            <a:off x="60198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8" name="Rectangle 961"/>
          <p:cNvSpPr>
            <a:spLocks noChangeArrowheads="1"/>
          </p:cNvSpPr>
          <p:nvPr/>
        </p:nvSpPr>
        <p:spPr bwMode="auto">
          <a:xfrm>
            <a:off x="64770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39" name="Rectangle 962"/>
          <p:cNvSpPr>
            <a:spLocks noChangeArrowheads="1"/>
          </p:cNvSpPr>
          <p:nvPr/>
        </p:nvSpPr>
        <p:spPr bwMode="auto">
          <a:xfrm>
            <a:off x="69342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40" name="Rectangle 963"/>
          <p:cNvSpPr>
            <a:spLocks noChangeArrowheads="1"/>
          </p:cNvSpPr>
          <p:nvPr/>
        </p:nvSpPr>
        <p:spPr bwMode="auto">
          <a:xfrm>
            <a:off x="73914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741" name="Rectangle 964"/>
          <p:cNvSpPr>
            <a:spLocks noChangeArrowheads="1"/>
          </p:cNvSpPr>
          <p:nvPr/>
        </p:nvSpPr>
        <p:spPr bwMode="auto">
          <a:xfrm>
            <a:off x="64770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53893" name="Text Box 965"/>
          <p:cNvSpPr txBox="1">
            <a:spLocks noChangeArrowheads="1"/>
          </p:cNvSpPr>
          <p:nvPr/>
        </p:nvSpPr>
        <p:spPr bwMode="auto">
          <a:xfrm>
            <a:off x="762000" y="304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Ô </a:t>
            </a: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CHỮ</a:t>
            </a:r>
          </a:p>
        </p:txBody>
      </p:sp>
      <p:sp>
        <p:nvSpPr>
          <p:cNvPr id="253894" name="Rectangle 966"/>
          <p:cNvSpPr>
            <a:spLocks noChangeArrowheads="1"/>
          </p:cNvSpPr>
          <p:nvPr/>
        </p:nvSpPr>
        <p:spPr bwMode="auto">
          <a:xfrm>
            <a:off x="51054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253895" name="Rectangle 967"/>
          <p:cNvSpPr>
            <a:spLocks noChangeArrowheads="1"/>
          </p:cNvSpPr>
          <p:nvPr/>
        </p:nvSpPr>
        <p:spPr bwMode="auto">
          <a:xfrm>
            <a:off x="55626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</a:t>
            </a:r>
          </a:p>
        </p:txBody>
      </p:sp>
      <p:sp>
        <p:nvSpPr>
          <p:cNvPr id="253896" name="Rectangle 968"/>
          <p:cNvSpPr>
            <a:spLocks noChangeArrowheads="1"/>
          </p:cNvSpPr>
          <p:nvPr/>
        </p:nvSpPr>
        <p:spPr bwMode="auto">
          <a:xfrm>
            <a:off x="60198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À</a:t>
            </a:r>
          </a:p>
        </p:txBody>
      </p:sp>
      <p:sp>
        <p:nvSpPr>
          <p:cNvPr id="253897" name="Rectangle 969"/>
          <p:cNvSpPr>
            <a:spLocks noChangeArrowheads="1"/>
          </p:cNvSpPr>
          <p:nvPr/>
        </p:nvSpPr>
        <p:spPr bwMode="auto">
          <a:xfrm>
            <a:off x="69342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</a:t>
            </a:r>
          </a:p>
        </p:txBody>
      </p:sp>
      <p:sp>
        <p:nvSpPr>
          <p:cNvPr id="253898" name="Rectangle 970"/>
          <p:cNvSpPr>
            <a:spLocks noChangeArrowheads="1"/>
          </p:cNvSpPr>
          <p:nvPr/>
        </p:nvSpPr>
        <p:spPr bwMode="auto">
          <a:xfrm>
            <a:off x="73914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Ơ</a:t>
            </a:r>
          </a:p>
        </p:txBody>
      </p:sp>
      <p:sp>
        <p:nvSpPr>
          <p:cNvPr id="253899" name="Rectangle 971"/>
          <p:cNvSpPr>
            <a:spLocks noChangeArrowheads="1"/>
          </p:cNvSpPr>
          <p:nvPr/>
        </p:nvSpPr>
        <p:spPr bwMode="auto">
          <a:xfrm>
            <a:off x="6477000" y="1447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T</a:t>
            </a:r>
          </a:p>
        </p:txBody>
      </p:sp>
      <p:sp>
        <p:nvSpPr>
          <p:cNvPr id="253900" name="Rectangle 972"/>
          <p:cNvSpPr>
            <a:spLocks noChangeArrowheads="1"/>
          </p:cNvSpPr>
          <p:nvPr/>
        </p:nvSpPr>
        <p:spPr bwMode="auto">
          <a:xfrm>
            <a:off x="64770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T</a:t>
            </a:r>
          </a:p>
        </p:txBody>
      </p:sp>
      <p:sp>
        <p:nvSpPr>
          <p:cNvPr id="253901" name="Rectangle 973"/>
          <p:cNvSpPr>
            <a:spLocks noChangeArrowheads="1"/>
          </p:cNvSpPr>
          <p:nvPr/>
        </p:nvSpPr>
        <p:spPr bwMode="auto">
          <a:xfrm>
            <a:off x="78486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I</a:t>
            </a:r>
          </a:p>
        </p:txBody>
      </p:sp>
      <p:sp>
        <p:nvSpPr>
          <p:cNvPr id="253902" name="Rectangle 974"/>
          <p:cNvSpPr>
            <a:spLocks noChangeArrowheads="1"/>
          </p:cNvSpPr>
          <p:nvPr/>
        </p:nvSpPr>
        <p:spPr bwMode="auto">
          <a:xfrm>
            <a:off x="69342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Ư</a:t>
            </a:r>
          </a:p>
        </p:txBody>
      </p:sp>
      <p:sp>
        <p:nvSpPr>
          <p:cNvPr id="253903" name="Rectangle 975"/>
          <p:cNvSpPr>
            <a:spLocks noChangeArrowheads="1"/>
          </p:cNvSpPr>
          <p:nvPr/>
        </p:nvSpPr>
        <p:spPr bwMode="auto">
          <a:xfrm>
            <a:off x="7391400" y="2362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Ơ</a:t>
            </a:r>
          </a:p>
        </p:txBody>
      </p:sp>
      <p:sp>
        <p:nvSpPr>
          <p:cNvPr id="253904" name="Rectangle 976"/>
          <p:cNvSpPr>
            <a:spLocks noChangeArrowheads="1"/>
          </p:cNvSpPr>
          <p:nvPr/>
        </p:nvSpPr>
        <p:spPr bwMode="auto">
          <a:xfrm>
            <a:off x="64770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G</a:t>
            </a:r>
          </a:p>
        </p:txBody>
      </p:sp>
      <p:sp>
        <p:nvSpPr>
          <p:cNvPr id="253905" name="Rectangle 977"/>
          <p:cNvSpPr>
            <a:spLocks noChangeArrowheads="1"/>
          </p:cNvSpPr>
          <p:nvPr/>
        </p:nvSpPr>
        <p:spPr bwMode="auto">
          <a:xfrm>
            <a:off x="69342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A</a:t>
            </a:r>
          </a:p>
        </p:txBody>
      </p:sp>
      <p:sp>
        <p:nvSpPr>
          <p:cNvPr id="253906" name="Rectangle 978"/>
          <p:cNvSpPr>
            <a:spLocks noChangeArrowheads="1"/>
          </p:cNvSpPr>
          <p:nvPr/>
        </p:nvSpPr>
        <p:spPr bwMode="auto">
          <a:xfrm>
            <a:off x="73914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253907" name="Rectangle 979"/>
          <p:cNvSpPr>
            <a:spLocks noChangeArrowheads="1"/>
          </p:cNvSpPr>
          <p:nvPr/>
        </p:nvSpPr>
        <p:spPr bwMode="auto">
          <a:xfrm>
            <a:off x="78486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253908" name="Rectangle 980"/>
          <p:cNvSpPr>
            <a:spLocks noChangeArrowheads="1"/>
          </p:cNvSpPr>
          <p:nvPr/>
        </p:nvSpPr>
        <p:spPr bwMode="auto">
          <a:xfrm>
            <a:off x="8305800" y="46482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Ạ</a:t>
            </a:r>
          </a:p>
        </p:txBody>
      </p:sp>
      <p:sp>
        <p:nvSpPr>
          <p:cNvPr id="29758" name="Rectangle 981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9759" name="Rectangle 982"/>
          <p:cNvSpPr>
            <a:spLocks noChangeArrowheads="1"/>
          </p:cNvSpPr>
          <p:nvPr/>
        </p:nvSpPr>
        <p:spPr bwMode="auto">
          <a:xfrm>
            <a:off x="7391400" y="5105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3911" name="Rectangle 983"/>
          <p:cNvSpPr>
            <a:spLocks noChangeArrowheads="1"/>
          </p:cNvSpPr>
          <p:nvPr/>
        </p:nvSpPr>
        <p:spPr bwMode="auto">
          <a:xfrm>
            <a:off x="3352800" y="14478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253912" name="Rectangle 984"/>
          <p:cNvSpPr>
            <a:spLocks noChangeArrowheads="1"/>
          </p:cNvSpPr>
          <p:nvPr/>
        </p:nvSpPr>
        <p:spPr bwMode="auto">
          <a:xfrm>
            <a:off x="3352800" y="19050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253913" name="Rectangle 985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253914" name="Rectangle 986"/>
          <p:cNvSpPr>
            <a:spLocks noChangeArrowheads="1"/>
          </p:cNvSpPr>
          <p:nvPr/>
        </p:nvSpPr>
        <p:spPr bwMode="auto">
          <a:xfrm>
            <a:off x="3352800" y="33528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253915" name="Rectangle 987"/>
          <p:cNvSpPr>
            <a:spLocks noChangeArrowheads="1"/>
          </p:cNvSpPr>
          <p:nvPr/>
        </p:nvSpPr>
        <p:spPr bwMode="auto">
          <a:xfrm>
            <a:off x="3352800" y="38100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253916" name="Rectangle 988"/>
          <p:cNvSpPr>
            <a:spLocks noChangeArrowheads="1"/>
          </p:cNvSpPr>
          <p:nvPr/>
        </p:nvSpPr>
        <p:spPr bwMode="auto">
          <a:xfrm>
            <a:off x="3352800" y="42672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253917" name="Rectangle 989"/>
          <p:cNvSpPr>
            <a:spLocks noChangeArrowheads="1"/>
          </p:cNvSpPr>
          <p:nvPr/>
        </p:nvSpPr>
        <p:spPr bwMode="auto">
          <a:xfrm>
            <a:off x="3352800" y="47244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253918" name="Rectangle 990"/>
          <p:cNvSpPr>
            <a:spLocks noChangeArrowheads="1"/>
          </p:cNvSpPr>
          <p:nvPr/>
        </p:nvSpPr>
        <p:spPr bwMode="auto">
          <a:xfrm>
            <a:off x="3352800" y="57785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10</a:t>
            </a:r>
          </a:p>
        </p:txBody>
      </p:sp>
      <p:sp>
        <p:nvSpPr>
          <p:cNvPr id="253919" name="Rectangle 991"/>
          <p:cNvSpPr>
            <a:spLocks noChangeArrowheads="1"/>
          </p:cNvSpPr>
          <p:nvPr/>
        </p:nvSpPr>
        <p:spPr bwMode="auto">
          <a:xfrm>
            <a:off x="3352800" y="52578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253920" name="Line 992"/>
          <p:cNvSpPr>
            <a:spLocks noChangeShapeType="1"/>
          </p:cNvSpPr>
          <p:nvPr/>
        </p:nvSpPr>
        <p:spPr bwMode="auto">
          <a:xfrm>
            <a:off x="3733800" y="160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1" name="Line 993"/>
          <p:cNvSpPr>
            <a:spLocks noChangeShapeType="1"/>
          </p:cNvSpPr>
          <p:nvPr/>
        </p:nvSpPr>
        <p:spPr bwMode="auto">
          <a:xfrm>
            <a:off x="37338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2" name="Line 994"/>
          <p:cNvSpPr>
            <a:spLocks noChangeShapeType="1"/>
          </p:cNvSpPr>
          <p:nvPr/>
        </p:nvSpPr>
        <p:spPr bwMode="auto">
          <a:xfrm>
            <a:off x="3657600" y="3048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3" name="Line 995"/>
          <p:cNvSpPr>
            <a:spLocks noChangeShapeType="1"/>
          </p:cNvSpPr>
          <p:nvPr/>
        </p:nvSpPr>
        <p:spPr bwMode="auto">
          <a:xfrm>
            <a:off x="3657600" y="3505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5" name="Line 997"/>
          <p:cNvSpPr>
            <a:spLocks noChangeShapeType="1"/>
          </p:cNvSpPr>
          <p:nvPr/>
        </p:nvSpPr>
        <p:spPr bwMode="auto">
          <a:xfrm>
            <a:off x="3657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6" name="Line 998"/>
          <p:cNvSpPr>
            <a:spLocks noChangeShapeType="1"/>
          </p:cNvSpPr>
          <p:nvPr/>
        </p:nvSpPr>
        <p:spPr bwMode="auto">
          <a:xfrm>
            <a:off x="3657600" y="4876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7" name="Line 999"/>
          <p:cNvSpPr>
            <a:spLocks noChangeShapeType="1"/>
          </p:cNvSpPr>
          <p:nvPr/>
        </p:nvSpPr>
        <p:spPr bwMode="auto">
          <a:xfrm>
            <a:off x="3657600" y="58547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3928" name="Rectangle 1000"/>
          <p:cNvSpPr>
            <a:spLocks noChangeArrowheads="1"/>
          </p:cNvSpPr>
          <p:nvPr/>
        </p:nvSpPr>
        <p:spPr bwMode="auto">
          <a:xfrm>
            <a:off x="3352800" y="61722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11</a:t>
            </a:r>
          </a:p>
        </p:txBody>
      </p:sp>
      <p:sp>
        <p:nvSpPr>
          <p:cNvPr id="253929" name="Line 1001"/>
          <p:cNvSpPr>
            <a:spLocks noChangeShapeType="1"/>
          </p:cNvSpPr>
          <p:nvPr/>
        </p:nvSpPr>
        <p:spPr bwMode="auto">
          <a:xfrm>
            <a:off x="3657600" y="6324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79" name="Rectangle 1002"/>
          <p:cNvSpPr>
            <a:spLocks noChangeArrowheads="1"/>
          </p:cNvSpPr>
          <p:nvPr/>
        </p:nvSpPr>
        <p:spPr bwMode="auto">
          <a:xfrm>
            <a:off x="69342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9780" name="Rectangle 1003"/>
          <p:cNvSpPr>
            <a:spLocks noChangeArrowheads="1"/>
          </p:cNvSpPr>
          <p:nvPr/>
        </p:nvSpPr>
        <p:spPr bwMode="auto">
          <a:xfrm>
            <a:off x="64770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9781" name="Rectangle 1004"/>
          <p:cNvSpPr>
            <a:spLocks noChangeArrowheads="1"/>
          </p:cNvSpPr>
          <p:nvPr/>
        </p:nvSpPr>
        <p:spPr bwMode="auto">
          <a:xfrm>
            <a:off x="55626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9782" name="Rectangle 1005"/>
          <p:cNvSpPr>
            <a:spLocks noChangeArrowheads="1"/>
          </p:cNvSpPr>
          <p:nvPr/>
        </p:nvSpPr>
        <p:spPr bwMode="auto">
          <a:xfrm>
            <a:off x="60198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53934" name="AutoShape 1006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6486"/>
              <a:gd name="adj2" fmla="val 102606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3 gồm 4 chữ cái đó là một từ trái nghĩa với từ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héo”</a:t>
            </a:r>
          </a:p>
        </p:txBody>
      </p:sp>
      <p:sp>
        <p:nvSpPr>
          <p:cNvPr id="253935" name="Rectangle 1007"/>
          <p:cNvSpPr>
            <a:spLocks noChangeArrowheads="1"/>
          </p:cNvSpPr>
          <p:nvPr/>
        </p:nvSpPr>
        <p:spPr bwMode="auto">
          <a:xfrm>
            <a:off x="60198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M</a:t>
            </a:r>
          </a:p>
        </p:txBody>
      </p:sp>
      <p:sp>
        <p:nvSpPr>
          <p:cNvPr id="29785" name="Rectangle 1008"/>
          <p:cNvSpPr>
            <a:spLocks noChangeArrowheads="1"/>
          </p:cNvSpPr>
          <p:nvPr/>
        </p:nvSpPr>
        <p:spPr bwMode="auto">
          <a:xfrm>
            <a:off x="6934200" y="5105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3937" name="Rectangle 1009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Ừ</a:t>
            </a:r>
          </a:p>
        </p:txBody>
      </p:sp>
      <p:sp>
        <p:nvSpPr>
          <p:cNvPr id="253938" name="Rectangle 1010"/>
          <p:cNvSpPr>
            <a:spLocks noChangeArrowheads="1"/>
          </p:cNvSpPr>
          <p:nvPr/>
        </p:nvSpPr>
        <p:spPr bwMode="auto">
          <a:xfrm>
            <a:off x="69342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253939" name="Rectangle 1011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G</a:t>
            </a:r>
          </a:p>
        </p:txBody>
      </p:sp>
      <p:sp>
        <p:nvSpPr>
          <p:cNvPr id="29789" name="Rectangle 1012"/>
          <p:cNvSpPr>
            <a:spLocks noChangeArrowheads="1"/>
          </p:cNvSpPr>
          <p:nvPr/>
        </p:nvSpPr>
        <p:spPr bwMode="auto">
          <a:xfrm>
            <a:off x="6477000" y="5105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53941" name="Rectangle 1013"/>
          <p:cNvSpPr>
            <a:spLocks noChangeArrowheads="1"/>
          </p:cNvSpPr>
          <p:nvPr/>
        </p:nvSpPr>
        <p:spPr bwMode="auto">
          <a:xfrm>
            <a:off x="69342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.VnTimeH" pitchFamily="34" charset="0"/>
              </a:rPr>
              <a:t>£</a:t>
            </a:r>
          </a:p>
        </p:txBody>
      </p:sp>
      <p:sp>
        <p:nvSpPr>
          <p:cNvPr id="253942" name="Rectangle 1014"/>
          <p:cNvSpPr>
            <a:spLocks noChangeArrowheads="1"/>
          </p:cNvSpPr>
          <p:nvPr/>
        </p:nvSpPr>
        <p:spPr bwMode="auto">
          <a:xfrm>
            <a:off x="73914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253943" name="Rectangle 1015"/>
          <p:cNvSpPr>
            <a:spLocks noChangeArrowheads="1"/>
          </p:cNvSpPr>
          <p:nvPr/>
        </p:nvSpPr>
        <p:spPr bwMode="auto">
          <a:xfrm>
            <a:off x="64770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R</a:t>
            </a:r>
          </a:p>
        </p:txBody>
      </p:sp>
      <p:sp>
        <p:nvSpPr>
          <p:cNvPr id="253944" name="Rectangle 1016"/>
          <p:cNvSpPr>
            <a:spLocks noChangeArrowheads="1"/>
          </p:cNvSpPr>
          <p:nvPr/>
        </p:nvSpPr>
        <p:spPr bwMode="auto">
          <a:xfrm>
            <a:off x="6019800" y="2819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T</a:t>
            </a:r>
          </a:p>
        </p:txBody>
      </p:sp>
      <p:sp>
        <p:nvSpPr>
          <p:cNvPr id="253945" name="Rectangle 1017"/>
          <p:cNvSpPr>
            <a:spLocks noChangeArrowheads="1"/>
          </p:cNvSpPr>
          <p:nvPr/>
        </p:nvSpPr>
        <p:spPr bwMode="auto">
          <a:xfrm>
            <a:off x="69342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I</a:t>
            </a:r>
          </a:p>
        </p:txBody>
      </p:sp>
      <p:sp>
        <p:nvSpPr>
          <p:cNvPr id="253946" name="Rectangle 1018"/>
          <p:cNvSpPr>
            <a:spLocks noChangeArrowheads="1"/>
          </p:cNvSpPr>
          <p:nvPr/>
        </p:nvSpPr>
        <p:spPr bwMode="auto">
          <a:xfrm>
            <a:off x="64770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Á</a:t>
            </a:r>
          </a:p>
        </p:txBody>
      </p:sp>
      <p:sp>
        <p:nvSpPr>
          <p:cNvPr id="253947" name="Rectangle 1019"/>
          <p:cNvSpPr>
            <a:spLocks noChangeArrowheads="1"/>
          </p:cNvSpPr>
          <p:nvPr/>
        </p:nvSpPr>
        <p:spPr bwMode="auto">
          <a:xfrm>
            <a:off x="55626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T</a:t>
            </a:r>
          </a:p>
        </p:txBody>
      </p:sp>
      <p:sp>
        <p:nvSpPr>
          <p:cNvPr id="253948" name="Rectangle 1020"/>
          <p:cNvSpPr>
            <a:spLocks noChangeArrowheads="1"/>
          </p:cNvSpPr>
          <p:nvPr/>
        </p:nvSpPr>
        <p:spPr bwMode="auto">
          <a:xfrm>
            <a:off x="6019800" y="3276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R</a:t>
            </a:r>
          </a:p>
        </p:txBody>
      </p:sp>
      <p:sp>
        <p:nvSpPr>
          <p:cNvPr id="253949" name="Rectangle 1021"/>
          <p:cNvSpPr>
            <a:spLocks noChangeArrowheads="1"/>
          </p:cNvSpPr>
          <p:nvPr/>
        </p:nvSpPr>
        <p:spPr bwMode="auto">
          <a:xfrm>
            <a:off x="3352800" y="2362200"/>
            <a:ext cx="304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253950" name="Line 1022"/>
          <p:cNvSpPr>
            <a:spLocks noChangeShapeType="1"/>
          </p:cNvSpPr>
          <p:nvPr/>
        </p:nvSpPr>
        <p:spPr bwMode="auto">
          <a:xfrm>
            <a:off x="3733800" y="2514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00" name="Rectangle 1023"/>
          <p:cNvSpPr>
            <a:spLocks noChangeArrowheads="1"/>
          </p:cNvSpPr>
          <p:nvPr/>
        </p:nvSpPr>
        <p:spPr bwMode="auto">
          <a:xfrm>
            <a:off x="6477000" y="3733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9801" name="Rectangle 1024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3105" name="Rectangle 1025"/>
          <p:cNvSpPr>
            <a:spLocks noChangeArrowheads="1"/>
          </p:cNvSpPr>
          <p:nvPr/>
        </p:nvSpPr>
        <p:spPr bwMode="auto">
          <a:xfrm>
            <a:off x="73914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V</a:t>
            </a:r>
          </a:p>
        </p:txBody>
      </p:sp>
      <p:sp>
        <p:nvSpPr>
          <p:cNvPr id="303106" name="Rectangle 1026"/>
          <p:cNvSpPr>
            <a:spLocks noChangeArrowheads="1"/>
          </p:cNvSpPr>
          <p:nvPr/>
        </p:nvSpPr>
        <p:spPr bwMode="auto">
          <a:xfrm>
            <a:off x="60198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</a:t>
            </a:r>
          </a:p>
        </p:txBody>
      </p:sp>
      <p:sp>
        <p:nvSpPr>
          <p:cNvPr id="303107" name="Rectangle 1027"/>
          <p:cNvSpPr>
            <a:spLocks noChangeArrowheads="1"/>
          </p:cNvSpPr>
          <p:nvPr/>
        </p:nvSpPr>
        <p:spPr bwMode="auto">
          <a:xfrm>
            <a:off x="64770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Ĩ</a:t>
            </a:r>
          </a:p>
        </p:txBody>
      </p:sp>
      <p:sp>
        <p:nvSpPr>
          <p:cNvPr id="303108" name="Rectangle 1028"/>
          <p:cNvSpPr>
            <a:spLocks noChangeArrowheads="1"/>
          </p:cNvSpPr>
          <p:nvPr/>
        </p:nvSpPr>
        <p:spPr bwMode="auto">
          <a:xfrm>
            <a:off x="69342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A</a:t>
            </a:r>
          </a:p>
        </p:txBody>
      </p:sp>
      <p:sp>
        <p:nvSpPr>
          <p:cNvPr id="303109" name="Rectangle 1029"/>
          <p:cNvSpPr>
            <a:spLocks noChangeArrowheads="1"/>
          </p:cNvSpPr>
          <p:nvPr/>
        </p:nvSpPr>
        <p:spPr bwMode="auto">
          <a:xfrm>
            <a:off x="78486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Ụ</a:t>
            </a:r>
          </a:p>
        </p:txBody>
      </p:sp>
      <p:sp>
        <p:nvSpPr>
          <p:cNvPr id="303110" name="Rectangle 1030"/>
          <p:cNvSpPr>
            <a:spLocks noChangeArrowheads="1"/>
          </p:cNvSpPr>
          <p:nvPr/>
        </p:nvSpPr>
        <p:spPr bwMode="auto">
          <a:xfrm>
            <a:off x="55626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G</a:t>
            </a:r>
          </a:p>
        </p:txBody>
      </p:sp>
      <p:sp>
        <p:nvSpPr>
          <p:cNvPr id="29808" name="Rectangle 1031"/>
          <p:cNvSpPr>
            <a:spLocks noChangeArrowheads="1"/>
          </p:cNvSpPr>
          <p:nvPr/>
        </p:nvSpPr>
        <p:spPr bwMode="auto">
          <a:xfrm>
            <a:off x="51054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3112" name="Rectangle 1032"/>
          <p:cNvSpPr>
            <a:spLocks noChangeArrowheads="1"/>
          </p:cNvSpPr>
          <p:nvPr/>
        </p:nvSpPr>
        <p:spPr bwMode="auto">
          <a:xfrm>
            <a:off x="5105400" y="55626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303113" name="Rectangle 1033"/>
          <p:cNvSpPr>
            <a:spLocks noChangeArrowheads="1"/>
          </p:cNvSpPr>
          <p:nvPr/>
        </p:nvSpPr>
        <p:spPr bwMode="auto">
          <a:xfrm>
            <a:off x="6477000" y="3733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I</a:t>
            </a:r>
          </a:p>
        </p:txBody>
      </p:sp>
      <p:sp>
        <p:nvSpPr>
          <p:cNvPr id="303114" name="Rectangle 1034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Đ</a:t>
            </a:r>
          </a:p>
        </p:txBody>
      </p:sp>
      <p:sp>
        <p:nvSpPr>
          <p:cNvPr id="303115" name="Rectangle 1035"/>
          <p:cNvSpPr>
            <a:spLocks noChangeArrowheads="1"/>
          </p:cNvSpPr>
          <p:nvPr/>
        </p:nvSpPr>
        <p:spPr bwMode="auto">
          <a:xfrm>
            <a:off x="64770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  <p:sp>
        <p:nvSpPr>
          <p:cNvPr id="303116" name="Rectangle 1036"/>
          <p:cNvSpPr>
            <a:spLocks noChangeArrowheads="1"/>
          </p:cNvSpPr>
          <p:nvPr/>
        </p:nvSpPr>
        <p:spPr bwMode="auto">
          <a:xfrm>
            <a:off x="46482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T</a:t>
            </a:r>
          </a:p>
        </p:txBody>
      </p:sp>
      <p:sp>
        <p:nvSpPr>
          <p:cNvPr id="303117" name="Rectangle 1037"/>
          <p:cNvSpPr>
            <a:spLocks noChangeArrowheads="1"/>
          </p:cNvSpPr>
          <p:nvPr/>
        </p:nvSpPr>
        <p:spPr bwMode="auto">
          <a:xfrm>
            <a:off x="51054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</a:t>
            </a:r>
          </a:p>
        </p:txBody>
      </p:sp>
      <p:sp>
        <p:nvSpPr>
          <p:cNvPr id="303118" name="Rectangle 1038"/>
          <p:cNvSpPr>
            <a:spLocks noChangeArrowheads="1"/>
          </p:cNvSpPr>
          <p:nvPr/>
        </p:nvSpPr>
        <p:spPr bwMode="auto">
          <a:xfrm>
            <a:off x="55626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Ư</a:t>
            </a:r>
          </a:p>
        </p:txBody>
      </p:sp>
      <p:sp>
        <p:nvSpPr>
          <p:cNvPr id="303119" name="Rectangle 1039"/>
          <p:cNvSpPr>
            <a:spLocks noChangeArrowheads="1"/>
          </p:cNvSpPr>
          <p:nvPr/>
        </p:nvSpPr>
        <p:spPr bwMode="auto">
          <a:xfrm>
            <a:off x="60198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Ở</a:t>
            </a:r>
          </a:p>
        </p:txBody>
      </p:sp>
      <p:sp>
        <p:nvSpPr>
          <p:cNvPr id="303120" name="Rectangle 1040"/>
          <p:cNvSpPr>
            <a:spLocks noChangeArrowheads="1"/>
          </p:cNvSpPr>
          <p:nvPr/>
        </p:nvSpPr>
        <p:spPr bwMode="auto">
          <a:xfrm>
            <a:off x="6934200" y="41910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G</a:t>
            </a:r>
          </a:p>
        </p:txBody>
      </p:sp>
      <p:sp>
        <p:nvSpPr>
          <p:cNvPr id="303121" name="Line 1041"/>
          <p:cNvSpPr>
            <a:spLocks noChangeShapeType="1"/>
          </p:cNvSpPr>
          <p:nvPr/>
        </p:nvSpPr>
        <p:spPr bwMode="auto">
          <a:xfrm>
            <a:off x="3657600" y="541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3122" name="Rectangle 1042"/>
          <p:cNvSpPr>
            <a:spLocks noChangeArrowheads="1"/>
          </p:cNvSpPr>
          <p:nvPr/>
        </p:nvSpPr>
        <p:spPr bwMode="auto">
          <a:xfrm>
            <a:off x="7391400" y="5105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303123" name="Rectangle 1043"/>
          <p:cNvSpPr>
            <a:spLocks noChangeArrowheads="1"/>
          </p:cNvSpPr>
          <p:nvPr/>
        </p:nvSpPr>
        <p:spPr bwMode="auto">
          <a:xfrm>
            <a:off x="6934200" y="5105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  <a:latin typeface="Arial" charset="0"/>
              </a:rPr>
              <a:t>È</a:t>
            </a:r>
          </a:p>
        </p:txBody>
      </p:sp>
      <p:sp>
        <p:nvSpPr>
          <p:cNvPr id="303124" name="Rectangle 1044"/>
          <p:cNvSpPr>
            <a:spLocks noChangeArrowheads="1"/>
          </p:cNvSpPr>
          <p:nvPr/>
        </p:nvSpPr>
        <p:spPr bwMode="auto">
          <a:xfrm>
            <a:off x="6477000" y="51054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H</a:t>
            </a:r>
          </a:p>
        </p:txBody>
      </p:sp>
      <p:sp>
        <p:nvSpPr>
          <p:cNvPr id="303125" name="Rectangle 1045"/>
          <p:cNvSpPr>
            <a:spLocks noChangeArrowheads="1"/>
          </p:cNvSpPr>
          <p:nvPr/>
        </p:nvSpPr>
        <p:spPr bwMode="auto">
          <a:xfrm>
            <a:off x="55626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303126" name="Rectangle 1046"/>
          <p:cNvSpPr>
            <a:spLocks noChangeArrowheads="1"/>
          </p:cNvSpPr>
          <p:nvPr/>
        </p:nvSpPr>
        <p:spPr bwMode="auto">
          <a:xfrm>
            <a:off x="60198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</a:t>
            </a:r>
          </a:p>
        </p:txBody>
      </p:sp>
      <p:sp>
        <p:nvSpPr>
          <p:cNvPr id="303127" name="Rectangle 1047"/>
          <p:cNvSpPr>
            <a:spLocks noChangeArrowheads="1"/>
          </p:cNvSpPr>
          <p:nvPr/>
        </p:nvSpPr>
        <p:spPr bwMode="auto">
          <a:xfrm>
            <a:off x="64770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303128" name="Rectangle 1048"/>
          <p:cNvSpPr>
            <a:spLocks noChangeArrowheads="1"/>
          </p:cNvSpPr>
          <p:nvPr/>
        </p:nvSpPr>
        <p:spPr bwMode="auto">
          <a:xfrm>
            <a:off x="69342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303129" name="Rectangle 1049"/>
          <p:cNvSpPr>
            <a:spLocks noChangeArrowheads="1"/>
          </p:cNvSpPr>
          <p:nvPr/>
        </p:nvSpPr>
        <p:spPr bwMode="auto">
          <a:xfrm>
            <a:off x="7391400" y="6019800"/>
            <a:ext cx="4572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</a:t>
            </a:r>
          </a:p>
        </p:txBody>
      </p:sp>
      <p:sp>
        <p:nvSpPr>
          <p:cNvPr id="303130" name="AutoShape 1050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6486"/>
              <a:gd name="adj2" fmla="val 112606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9 gồm 3 chữ cái, đó là một từ trái nghĩa với từ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sang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”?</a:t>
            </a:r>
          </a:p>
          <a:p>
            <a:pPr algn="ctr"/>
            <a:endParaRPr lang="en-US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3131" name="AutoShape 1051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6370"/>
              <a:gd name="adj2" fmla="val 109273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2 gồm 4 chữ cái là một từ trái nghĩa với từ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 tủi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”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03132" name="AutoShape 1052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3630"/>
              <a:gd name="adj2" fmla="val -42394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7 gồm 6 chữ cái, đó là một từ trái nghĩa với từ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“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phạt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”?</a:t>
            </a:r>
          </a:p>
          <a:p>
            <a:pPr algn="ctr"/>
            <a:endParaRPr lang="en-US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3133" name="AutoShape 1053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7440"/>
              <a:gd name="adj2" fmla="val 102606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Ô chữ thứ 5 gồm 4 chữ cái đó là một từ đồng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nghĩa với từ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quả”</a:t>
            </a:r>
          </a:p>
        </p:txBody>
      </p:sp>
      <p:sp>
        <p:nvSpPr>
          <p:cNvPr id="303134" name="AutoShape 1054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3630"/>
              <a:gd name="adj2" fmla="val -37394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11 gồm 5 chữ cái, đó là một từ trái nghĩa với từ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chậm</a:t>
            </a: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”?</a:t>
            </a:r>
          </a:p>
          <a:p>
            <a:pPr algn="ctr"/>
            <a:endParaRPr lang="en-US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3135" name="AutoShape 1055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5773"/>
              <a:gd name="adj2" fmla="val 111667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6 gồm 2 chữ cái, đó là một từ trái nghĩa với từ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đứng</a:t>
            </a: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”?</a:t>
            </a:r>
          </a:p>
          <a:p>
            <a:pPr algn="ctr"/>
            <a:endParaRPr lang="en-US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3136" name="AutoShape 1056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3630"/>
              <a:gd name="adj2" fmla="val -47394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8 gồm 5 chữ cái, đó là một từ đồng nghĩa với từ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“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dũng cảm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” ?</a:t>
            </a:r>
          </a:p>
          <a:p>
            <a:pPr algn="ctr"/>
            <a:endParaRPr lang="en-US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3137" name="AutoShape 1057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6370"/>
              <a:gd name="adj2" fmla="val 108333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10 gồm 7 chữ cái, đó là một từ đồng nghĩa với từ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“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</a:rPr>
              <a:t>nhiệm vụ</a:t>
            </a: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”?</a:t>
            </a:r>
          </a:p>
          <a:p>
            <a:pPr algn="ctr"/>
            <a:endParaRPr lang="en-US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3138" name="AutoShape 1058"/>
          <p:cNvSpPr>
            <a:spLocks noChangeArrowheads="1"/>
          </p:cNvSpPr>
          <p:nvPr/>
        </p:nvSpPr>
        <p:spPr bwMode="auto">
          <a:xfrm>
            <a:off x="228600" y="1600200"/>
            <a:ext cx="2667000" cy="1524000"/>
          </a:xfrm>
          <a:prstGeom prst="wedgeRoundRectCallout">
            <a:avLst>
              <a:gd name="adj1" fmla="val 6546"/>
              <a:gd name="adj2" fmla="val 99792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Ô chữ thứ 4 gồm 4 chữ cái, đó là một từ trái nghĩa với từ</a:t>
            </a:r>
          </a:p>
          <a:p>
            <a:r>
              <a:rPr lang="en-US" b="1">
                <a:latin typeface="Times New Roman" pitchFamily="18" charset="0"/>
              </a:rPr>
              <a:t> “dưới ”?</a:t>
            </a:r>
          </a:p>
          <a:p>
            <a:pPr algn="ctr"/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3139" name="AutoShape 1059"/>
          <p:cNvSpPr>
            <a:spLocks noChangeArrowheads="1"/>
          </p:cNvSpPr>
          <p:nvPr/>
        </p:nvSpPr>
        <p:spPr bwMode="auto">
          <a:xfrm>
            <a:off x="228600" y="1600200"/>
            <a:ext cx="2667000" cy="1676400"/>
          </a:xfrm>
          <a:prstGeom prst="wedgeRoundRectCallout">
            <a:avLst>
              <a:gd name="adj1" fmla="val 3630"/>
              <a:gd name="adj2" fmla="val 88731"/>
              <a:gd name="adj3" fmla="val 16667"/>
            </a:avLst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Ô chữ thứ nhất gồm 6 chữ cái đó là một từ đồng nghĩa với từ</a:t>
            </a:r>
            <a:r>
              <a:rPr lang="en-US">
                <a:latin typeface="Times New Roman" pitchFamily="18" charset="0"/>
              </a:rPr>
              <a:t> </a:t>
            </a:r>
          </a:p>
          <a:p>
            <a:pPr algn="ctr"/>
            <a:r>
              <a:rPr lang="en-US" b="1">
                <a:latin typeface="Times New Roman" pitchFamily="18" charset="0"/>
              </a:rPr>
              <a:t> “ thi nhân ”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9839" name="Line 143"/>
          <p:cNvSpPr>
            <a:spLocks noChangeShapeType="1"/>
          </p:cNvSpPr>
          <p:nvPr/>
        </p:nvSpPr>
        <p:spPr bwMode="auto">
          <a:xfrm>
            <a:off x="3657600" y="3962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53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539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5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5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539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539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5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5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539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539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53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53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539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539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53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5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03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03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303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303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03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03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0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5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5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2539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2539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5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5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2539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2539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53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53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2539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2539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5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25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2539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2539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25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25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30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25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25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2000"/>
                                        <p:tgtEl>
                                          <p:spTgt spid="30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30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30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30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8" dur="2000"/>
                                        <p:tgtEl>
                                          <p:spTgt spid="30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2000"/>
                                        <p:tgtEl>
                                          <p:spTgt spid="30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3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3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53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53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5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770" decel="100000"/>
                                        <p:tgtEl>
                                          <p:spTgt spid="2539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770" decel="100000"/>
                                        <p:tgtEl>
                                          <p:spTgt spid="2539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6" dur="770" fill="hold"/>
                                        <p:tgtEl>
                                          <p:spTgt spid="253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8" dur="770" fill="hold"/>
                                        <p:tgtEl>
                                          <p:spTgt spid="253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2539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2539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253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253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770" decel="100000"/>
                                        <p:tgtEl>
                                          <p:spTgt spid="253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770" decel="100000"/>
                                        <p:tgtEl>
                                          <p:spTgt spid="253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25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770" fill="hold"/>
                                        <p:tgtEl>
                                          <p:spTgt spid="25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770" decel="100000"/>
                                        <p:tgtEl>
                                          <p:spTgt spid="253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770" decel="100000"/>
                                        <p:tgtEl>
                                          <p:spTgt spid="2539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25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5" dur="770" fill="hold"/>
                                        <p:tgtEl>
                                          <p:spTgt spid="25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30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25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25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770" decel="100000"/>
                                        <p:tgtEl>
                                          <p:spTgt spid="303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770" decel="100000"/>
                                        <p:tgtEl>
                                          <p:spTgt spid="303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7" dur="77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770" decel="100000"/>
                                        <p:tgtEl>
                                          <p:spTgt spid="303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770" decel="100000"/>
                                        <p:tgtEl>
                                          <p:spTgt spid="303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4" dur="77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77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770" decel="100000"/>
                                        <p:tgtEl>
                                          <p:spTgt spid="303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770" decel="100000"/>
                                        <p:tgtEl>
                                          <p:spTgt spid="303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5" dur="770" fill="hold"/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770" decel="100000"/>
                                        <p:tgtEl>
                                          <p:spTgt spid="303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770" decel="100000"/>
                                        <p:tgtEl>
                                          <p:spTgt spid="303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2" dur="770" fill="hold"/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4" dur="770" fill="hold"/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770" decel="100000"/>
                                        <p:tgtEl>
                                          <p:spTgt spid="303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9" dur="770" decel="100000"/>
                                        <p:tgtEl>
                                          <p:spTgt spid="303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3" dur="770" fill="hold"/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30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25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5" dur="2000"/>
                                        <p:tgtEl>
                                          <p:spTgt spid="2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770" decel="1000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1" dur="770" decel="100000"/>
                                        <p:tgtEl>
                                          <p:spTgt spid="3031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3" dur="77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5" dur="77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770" decel="100000"/>
                                        <p:tgtEl>
                                          <p:spTgt spid="30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0" dur="770" decel="100000"/>
                                        <p:tgtEl>
                                          <p:spTgt spid="3031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2" dur="77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4" dur="77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30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25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25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770" decel="100000"/>
                                        <p:tgtEl>
                                          <p:spTgt spid="2539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2" dur="770" decel="100000"/>
                                        <p:tgtEl>
                                          <p:spTgt spid="2539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4" dur="770" fill="hold"/>
                                        <p:tgtEl>
                                          <p:spTgt spid="25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6" dur="770" fill="hold"/>
                                        <p:tgtEl>
                                          <p:spTgt spid="25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770" decel="100000"/>
                                        <p:tgtEl>
                                          <p:spTgt spid="2539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1" dur="770" decel="100000"/>
                                        <p:tgtEl>
                                          <p:spTgt spid="2539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3" dur="770" fill="hold"/>
                                        <p:tgtEl>
                                          <p:spTgt spid="25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5" dur="770" fill="hold"/>
                                        <p:tgtEl>
                                          <p:spTgt spid="25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770" decel="100000"/>
                                        <p:tgtEl>
                                          <p:spTgt spid="253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0" dur="770" decel="100000"/>
                                        <p:tgtEl>
                                          <p:spTgt spid="253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2" dur="770" fill="hold"/>
                                        <p:tgtEl>
                                          <p:spTgt spid="25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4" dur="770" fill="hold"/>
                                        <p:tgtEl>
                                          <p:spTgt spid="25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770" decel="100000"/>
                                        <p:tgtEl>
                                          <p:spTgt spid="253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9" dur="770" decel="100000"/>
                                        <p:tgtEl>
                                          <p:spTgt spid="2539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1" dur="770" fill="hold"/>
                                        <p:tgtEl>
                                          <p:spTgt spid="25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3" dur="770" fill="hold"/>
                                        <p:tgtEl>
                                          <p:spTgt spid="25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770" decel="100000"/>
                                        <p:tgtEl>
                                          <p:spTgt spid="2539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8" dur="770" decel="100000"/>
                                        <p:tgtEl>
                                          <p:spTgt spid="2539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0" dur="770" fill="hold"/>
                                        <p:tgtEl>
                                          <p:spTgt spid="25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2" dur="770" fill="hold"/>
                                        <p:tgtEl>
                                          <p:spTgt spid="25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8" dur="500"/>
                                        <p:tgtEl>
                                          <p:spTgt spid="30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1" dur="500"/>
                                        <p:tgtEl>
                                          <p:spTgt spid="25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25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770" decel="1000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0" dur="770" decel="100000"/>
                                        <p:tgtEl>
                                          <p:spTgt spid="3031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2" dur="77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4" dur="77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770" decel="1000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9" dur="770" decel="100000"/>
                                        <p:tgtEl>
                                          <p:spTgt spid="303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1" dur="77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3" dur="77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770" decel="1000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8" dur="770" decel="100000"/>
                                        <p:tgtEl>
                                          <p:spTgt spid="303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0" dur="77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2" dur="77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770" decel="1000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7" dur="770" decel="100000"/>
                                        <p:tgtEl>
                                          <p:spTgt spid="3031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9" dur="77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1" dur="77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770" decel="1000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6" dur="770" decel="100000"/>
                                        <p:tgtEl>
                                          <p:spTgt spid="303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8" dur="77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0" dur="77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770" decel="100000"/>
                                        <p:tgtEl>
                                          <p:spTgt spid="303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5" dur="770" decel="100000"/>
                                        <p:tgtEl>
                                          <p:spTgt spid="303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7" dur="770" fill="hold"/>
                                        <p:tgtEl>
                                          <p:spTgt spid="30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9" dur="770" fill="hold"/>
                                        <p:tgtEl>
                                          <p:spTgt spid="30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770" decel="1000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4" dur="770" decel="100000"/>
                                        <p:tgtEl>
                                          <p:spTgt spid="303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6" dur="77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8" dur="77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500"/>
                                        <p:tgtEl>
                                          <p:spTgt spid="30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7" dur="500"/>
                                        <p:tgtEl>
                                          <p:spTgt spid="25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0" dur="500"/>
                                        <p:tgtEl>
                                          <p:spTgt spid="25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770" decel="100000"/>
                                        <p:tgtEl>
                                          <p:spTgt spid="2539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6" dur="770" decel="100000"/>
                                        <p:tgtEl>
                                          <p:spTgt spid="2539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8" dur="770" fill="hold"/>
                                        <p:tgtEl>
                                          <p:spTgt spid="253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0" dur="770" fill="hold"/>
                                        <p:tgtEl>
                                          <p:spTgt spid="253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770" decel="100000"/>
                                        <p:tgtEl>
                                          <p:spTgt spid="2539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5" dur="770" decel="100000"/>
                                        <p:tgtEl>
                                          <p:spTgt spid="2539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7" dur="770" fill="hold"/>
                                        <p:tgtEl>
                                          <p:spTgt spid="253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9" dur="770" fill="hold"/>
                                        <p:tgtEl>
                                          <p:spTgt spid="253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770" decel="100000"/>
                                        <p:tgtEl>
                                          <p:spTgt spid="2539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4" dur="770" decel="100000"/>
                                        <p:tgtEl>
                                          <p:spTgt spid="2539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6" dur="770" fill="hold"/>
                                        <p:tgtEl>
                                          <p:spTgt spid="253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8" dur="770" fill="hold"/>
                                        <p:tgtEl>
                                          <p:spTgt spid="25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770" decel="100000"/>
                                        <p:tgtEl>
                                          <p:spTgt spid="2539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3" dur="770" decel="100000"/>
                                        <p:tgtEl>
                                          <p:spTgt spid="2539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5" dur="770" fill="hold"/>
                                        <p:tgtEl>
                                          <p:spTgt spid="253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7" dur="770" fill="hold"/>
                                        <p:tgtEl>
                                          <p:spTgt spid="25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3" dur="500"/>
                                        <p:tgtEl>
                                          <p:spTgt spid="30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6" dur="500"/>
                                        <p:tgtEl>
                                          <p:spTgt spid="25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500"/>
                                        <p:tgtEl>
                                          <p:spTgt spid="25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770" decel="100000"/>
                                        <p:tgtEl>
                                          <p:spTgt spid="2538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5" dur="770" decel="100000"/>
                                        <p:tgtEl>
                                          <p:spTgt spid="2538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7" dur="770" fill="hold"/>
                                        <p:tgtEl>
                                          <p:spTgt spid="25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9" dur="770" fill="hold"/>
                                        <p:tgtEl>
                                          <p:spTgt spid="25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770" decel="100000"/>
                                        <p:tgtEl>
                                          <p:spTgt spid="2538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4" dur="770" decel="100000"/>
                                        <p:tgtEl>
                                          <p:spTgt spid="2538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6" dur="770" fill="hold"/>
                                        <p:tgtEl>
                                          <p:spTgt spid="253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8" dur="770" fill="hold"/>
                                        <p:tgtEl>
                                          <p:spTgt spid="253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770" decel="100000"/>
                                        <p:tgtEl>
                                          <p:spTgt spid="2538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3" dur="770" decel="100000"/>
                                        <p:tgtEl>
                                          <p:spTgt spid="2538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5" dur="770" fill="hold"/>
                                        <p:tgtEl>
                                          <p:spTgt spid="25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7" dur="770" fill="hold"/>
                                        <p:tgtEl>
                                          <p:spTgt spid="25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770" decel="100000"/>
                                        <p:tgtEl>
                                          <p:spTgt spid="2538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2" dur="770" decel="100000"/>
                                        <p:tgtEl>
                                          <p:spTgt spid="2538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4" dur="770" fill="hold"/>
                                        <p:tgtEl>
                                          <p:spTgt spid="253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6" dur="770" fill="hold"/>
                                        <p:tgtEl>
                                          <p:spTgt spid="253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770" decel="100000"/>
                                        <p:tgtEl>
                                          <p:spTgt spid="2538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1" dur="770" decel="100000"/>
                                        <p:tgtEl>
                                          <p:spTgt spid="2538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3" dur="770" fill="hold"/>
                                        <p:tgtEl>
                                          <p:spTgt spid="25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5" dur="770" fill="hold"/>
                                        <p:tgtEl>
                                          <p:spTgt spid="25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770" decel="100000"/>
                                        <p:tgtEl>
                                          <p:spTgt spid="253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0" dur="770" decel="100000"/>
                                        <p:tgtEl>
                                          <p:spTgt spid="253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2" dur="770" fill="hold"/>
                                        <p:tgtEl>
                                          <p:spTgt spid="25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4" dur="770" fill="hold"/>
                                        <p:tgtEl>
                                          <p:spTgt spid="25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894" grpId="0" animBg="1"/>
      <p:bldP spid="253895" grpId="0" animBg="1"/>
      <p:bldP spid="253896" grpId="0" animBg="1"/>
      <p:bldP spid="253897" grpId="0" animBg="1"/>
      <p:bldP spid="253898" grpId="0" animBg="1"/>
      <p:bldP spid="253899" grpId="0" animBg="1"/>
      <p:bldP spid="253900" grpId="0" animBg="1"/>
      <p:bldP spid="253901" grpId="0" animBg="1"/>
      <p:bldP spid="253902" grpId="0" animBg="1"/>
      <p:bldP spid="253903" grpId="0" animBg="1"/>
      <p:bldP spid="253904" grpId="0" animBg="1"/>
      <p:bldP spid="253905" grpId="0" animBg="1"/>
      <p:bldP spid="253906" grpId="0" animBg="1"/>
      <p:bldP spid="253907" grpId="0" animBg="1"/>
      <p:bldP spid="253908" grpId="0" animBg="1"/>
      <p:bldP spid="253911" grpId="0" animBg="1"/>
      <p:bldP spid="253912" grpId="0" animBg="1"/>
      <p:bldP spid="253913" grpId="0" animBg="1"/>
      <p:bldP spid="253914" grpId="0" animBg="1"/>
      <p:bldP spid="253916" grpId="0" animBg="1"/>
      <p:bldP spid="253917" grpId="0" animBg="1"/>
      <p:bldP spid="253918" grpId="0" animBg="1"/>
      <p:bldP spid="253919" grpId="0" animBg="1"/>
      <p:bldP spid="253920" grpId="0" animBg="1"/>
      <p:bldP spid="253921" grpId="0" animBg="1"/>
      <p:bldP spid="253922" grpId="0" animBg="1"/>
      <p:bldP spid="253923" grpId="0" animBg="1"/>
      <p:bldP spid="253925" grpId="0" animBg="1"/>
      <p:bldP spid="253926" grpId="0" animBg="1"/>
      <p:bldP spid="253927" grpId="0" animBg="1"/>
      <p:bldP spid="253928" grpId="0" animBg="1"/>
      <p:bldP spid="253929" grpId="0" animBg="1"/>
      <p:bldP spid="253934" grpId="0" animBg="1"/>
      <p:bldP spid="253935" grpId="0" animBg="1"/>
      <p:bldP spid="253937" grpId="0" animBg="1"/>
      <p:bldP spid="253938" grpId="0" animBg="1"/>
      <p:bldP spid="253939" grpId="0" animBg="1"/>
      <p:bldP spid="253941" grpId="0" animBg="1"/>
      <p:bldP spid="253942" grpId="0" animBg="1"/>
      <p:bldP spid="253943" grpId="0" animBg="1"/>
      <p:bldP spid="253944" grpId="0" animBg="1"/>
      <p:bldP spid="253945" grpId="0" animBg="1"/>
      <p:bldP spid="253946" grpId="0" animBg="1"/>
      <p:bldP spid="253947" grpId="0" animBg="1"/>
      <p:bldP spid="253948" grpId="0" animBg="1"/>
      <p:bldP spid="253949" grpId="0" animBg="1"/>
      <p:bldP spid="253950" grpId="0" animBg="1"/>
      <p:bldP spid="303105" grpId="0" animBg="1"/>
      <p:bldP spid="303106" grpId="0" animBg="1"/>
      <p:bldP spid="303107" grpId="0" animBg="1"/>
      <p:bldP spid="303108" grpId="0" animBg="1"/>
      <p:bldP spid="303109" grpId="0" animBg="1"/>
      <p:bldP spid="303110" grpId="0" animBg="1"/>
      <p:bldP spid="303112" grpId="0" animBg="1"/>
      <p:bldP spid="303113" grpId="0" animBg="1"/>
      <p:bldP spid="303114" grpId="0" animBg="1"/>
      <p:bldP spid="303115" grpId="0" animBg="1"/>
      <p:bldP spid="303116" grpId="0" animBg="1"/>
      <p:bldP spid="303117" grpId="0" animBg="1"/>
      <p:bldP spid="303118" grpId="0" animBg="1"/>
      <p:bldP spid="303119" grpId="0" animBg="1"/>
      <p:bldP spid="303120" grpId="0" animBg="1"/>
      <p:bldP spid="303121" grpId="0" animBg="1"/>
      <p:bldP spid="303122" grpId="0" animBg="1"/>
      <p:bldP spid="303123" grpId="0" animBg="1"/>
      <p:bldP spid="303124" grpId="0" animBg="1"/>
      <p:bldP spid="303125" grpId="0" animBg="1"/>
      <p:bldP spid="303126" grpId="0" animBg="1"/>
      <p:bldP spid="303127" grpId="0" animBg="1"/>
      <p:bldP spid="303128" grpId="0" animBg="1"/>
      <p:bldP spid="303129" grpId="0" animBg="1"/>
      <p:bldP spid="303130" grpId="0" animBg="1"/>
      <p:bldP spid="303131" grpId="0" animBg="1"/>
      <p:bldP spid="303132" grpId="0" animBg="1"/>
      <p:bldP spid="303133" grpId="0" animBg="1"/>
      <p:bldP spid="303134" grpId="0" animBg="1"/>
      <p:bldP spid="303135" grpId="0" animBg="1"/>
      <p:bldP spid="303136" grpId="0" animBg="1"/>
      <p:bldP spid="303137" grpId="0" animBg="1"/>
      <p:bldP spid="303138" grpId="0" animBg="1"/>
      <p:bldP spid="303139" grpId="0" animBg="1"/>
      <p:bldP spid="298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BT 4 / 129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28600" y="274637"/>
            <a:ext cx="6781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 – LUYỆN TẬP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84767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Viết 01 đoạn văn ngắn (từ 06 – 08 câu) </a:t>
            </a:r>
          </a:p>
          <a:p>
            <a:pPr algn="ctr"/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về tình yêu quê hương, có dùng 02 cặp từ trái nghĩa.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</a:t>
            </a:r>
            <a:endParaRPr lang="en-US" dirty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927225" y="3460750"/>
            <a:ext cx="5311775" cy="688975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27225" y="4325938"/>
            <a:ext cx="5311775" cy="688975"/>
            <a:chOff x="720" y="1392"/>
            <a:chExt cx="4058" cy="48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1927225" y="2597150"/>
            <a:ext cx="5311775" cy="688975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91" name="Text Box 23"/>
          <p:cNvSpPr txBox="1">
            <a:spLocks noChangeArrowheads="1"/>
          </p:cNvSpPr>
          <p:nvPr/>
        </p:nvSpPr>
        <p:spPr bwMode="white">
          <a:xfrm>
            <a:off x="2393950" y="2711450"/>
            <a:ext cx="4845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THẾ NÀO LÀ TỪ TRÁI NGHĨA ?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white">
          <a:xfrm>
            <a:off x="2405063" y="35687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SỬ DỤNG TỪ TRÁI NGHĨA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2405063" y="442753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LUYỆN TẬP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4300538"/>
            <a:ext cx="792163" cy="949325"/>
          </a:xfrm>
          <a:prstGeom prst="rect">
            <a:avLst/>
          </a:prstGeom>
          <a:noFill/>
        </p:spPr>
      </p:pic>
      <p:pic>
        <p:nvPicPr>
          <p:cNvPr id="7197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3449638"/>
            <a:ext cx="792163" cy="949325"/>
          </a:xfrm>
          <a:prstGeom prst="rect">
            <a:avLst/>
          </a:prstGeom>
          <a:noFill/>
        </p:spPr>
      </p:pic>
      <p:pic>
        <p:nvPicPr>
          <p:cNvPr id="7198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1963" y="2592388"/>
            <a:ext cx="792162" cy="949325"/>
          </a:xfrm>
          <a:prstGeom prst="rect">
            <a:avLst/>
          </a:prstGeom>
          <a:noFill/>
        </p:spPr>
      </p:pic>
      <p:sp>
        <p:nvSpPr>
          <p:cNvPr id="7199" name="Text Box 31"/>
          <p:cNvSpPr txBox="1">
            <a:spLocks noChangeArrowheads="1"/>
          </p:cNvSpPr>
          <p:nvPr/>
        </p:nvSpPr>
        <p:spPr bwMode="white">
          <a:xfrm>
            <a:off x="2073275" y="528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white">
          <a:xfrm>
            <a:off x="2052638" y="26892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white">
          <a:xfrm>
            <a:off x="2065338" y="35480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white">
          <a:xfrm>
            <a:off x="2065338" y="4435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THẾ NÀO LÀ TỪ TRÁI NGHĨA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 1 / 128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00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Tìm cặp từ trái nghĩa :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209800"/>
            <a:ext cx="533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Cambria" pitchFamily="18" charset="0"/>
              </a:rPr>
              <a:t>CẢM NGHĨ TRONG ĐÊM THANH TĨNH</a:t>
            </a:r>
            <a:endParaRPr lang="en-US" sz="23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1" name="Picture 3" descr="C:\Users\Hp\Desktop\0.Cam_nghi_trong_dem_thanh_tinh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4506810" cy="291638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29200" y="28956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Đầu giường ánh trăng rọi,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Ngỡ mặt đất phủ sương.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Ngẩng đầu nhìn trăng sáng,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Cúi đầu nhớ cố hương.</a:t>
            </a:r>
            <a:endParaRPr lang="en-US" sz="2000" dirty="0">
              <a:solidFill>
                <a:srgbClr val="333333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288974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Đầu giường ánh trăng rọi,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Ngỡ mặt đất phủ sương.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Ngẩng</a:t>
            </a:r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 đầu nhìn trăng sáng,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Cúi</a:t>
            </a:r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 đầu nhớ cố hương.</a:t>
            </a:r>
            <a:endParaRPr lang="en-US" sz="2000" dirty="0">
              <a:solidFill>
                <a:srgbClr val="333333"/>
              </a:solidFill>
              <a:latin typeface="Cambria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105400" y="4495800"/>
            <a:ext cx="685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47604" y="5091332"/>
            <a:ext cx="304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THẾ NÀO LÀ TỪ TRÁI NGHĨA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 1 / 128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00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Tìm cặp từ trái nghĩa :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209800"/>
            <a:ext cx="533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Cambria" pitchFamily="18" charset="0"/>
              </a:rPr>
              <a:t>HỒI HƯƠNG NGẪU THƯ</a:t>
            </a:r>
            <a:endParaRPr lang="en-US" sz="23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95800" y="2895600"/>
            <a:ext cx="464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Trẻ đi, già trở lại nhà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Giọng quê không đổi, sương pha mái đầu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Gặp nhau mà chẳng biết nhau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Trẻ cười hỏi : “Khách từ đâu đến làng”</a:t>
            </a:r>
            <a:endParaRPr lang="en-US" sz="2000" dirty="0">
              <a:solidFill>
                <a:srgbClr val="333333"/>
              </a:solidFill>
              <a:latin typeface="Cambria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743136" y="3276600"/>
            <a:ext cx="533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8200" y="2894012"/>
            <a:ext cx="304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0" name="Picture 2" descr="C:\Users\Hp\Desktop\0.Ngau_nhien_viet_nhan_buoi_ve_qu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0"/>
            <a:ext cx="4191000" cy="255631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495800" y="2892627"/>
            <a:ext cx="464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Trẻ</a:t>
            </a:r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đi</a:t>
            </a:r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già</a:t>
            </a:r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trở lại </a:t>
            </a:r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nhà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Giọng quê không đổi, sương pha mái đầu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Gặp nhau mà chẳng biết nhau</a:t>
            </a:r>
          </a:p>
          <a:p>
            <a:pPr algn="just"/>
            <a:endParaRPr lang="en-US" sz="2000" dirty="0" smtClean="0">
              <a:solidFill>
                <a:srgbClr val="333333"/>
              </a:solidFill>
              <a:latin typeface="Cambria" pitchFamily="18" charset="0"/>
            </a:endParaRPr>
          </a:p>
          <a:p>
            <a:pPr algn="just"/>
            <a:r>
              <a:rPr lang="en-US" sz="2000" dirty="0" smtClean="0">
                <a:solidFill>
                  <a:srgbClr val="333333"/>
                </a:solidFill>
                <a:latin typeface="Cambria" pitchFamily="18" charset="0"/>
              </a:rPr>
              <a:t>Trẻ cười hỏi : “Khách từ đâu đến làng”</a:t>
            </a:r>
            <a:endParaRPr lang="en-US" sz="2000" dirty="0">
              <a:solidFill>
                <a:srgbClr val="333333"/>
              </a:solidFill>
              <a:latin typeface="Cambria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34000" y="2895600"/>
            <a:ext cx="304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67068" y="3296528"/>
            <a:ext cx="304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THẾ NÀO LÀ TỪ TRÁI NGHĨA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447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 1 / 128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905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Tìm cặp từ trái nghĩa :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255680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a- ngẩng &gt;&lt; cúi</a:t>
            </a:r>
          </a:p>
          <a:p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b- trẻ &gt;&lt; già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      đi &gt;&lt; trở lại </a:t>
            </a:r>
            <a:endParaRPr lang="en-US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127" y="4853556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Từ trái nghĩa là những từ có nghĩa trái ngược nhau.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BT NHANH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143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Tìm cặp từ trái nghĩa :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28600" y="1828800"/>
            <a:ext cx="6858000" cy="687387"/>
            <a:chOff x="764" y="2737"/>
            <a:chExt cx="1032" cy="102"/>
          </a:xfrm>
        </p:grpSpPr>
        <p:sp>
          <p:nvSpPr>
            <p:cNvPr id="10" name="AutoShape 39"/>
            <p:cNvSpPr>
              <a:spLocks noChangeArrowheads="1"/>
            </p:cNvSpPr>
            <p:nvPr/>
          </p:nvSpPr>
          <p:spPr bwMode="gray">
            <a:xfrm>
              <a:off x="764" y="2737"/>
              <a:ext cx="1031" cy="102"/>
            </a:xfrm>
            <a:prstGeom prst="roundRect">
              <a:avLst>
                <a:gd name="adj" fmla="val 20588"/>
              </a:avLst>
            </a:prstGeom>
            <a:gradFill rotWithShape="1">
              <a:gsLst>
                <a:gs pos="0">
                  <a:schemeClr val="accent1">
                    <a:gamma/>
                    <a:shade val="8588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40"/>
            <p:cNvSpPr>
              <a:spLocks noChangeArrowheads="1"/>
            </p:cNvSpPr>
            <p:nvPr/>
          </p:nvSpPr>
          <p:spPr bwMode="gray">
            <a:xfrm>
              <a:off x="765" y="2737"/>
              <a:ext cx="1031" cy="4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41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9600" y="19812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1. 	Lá lành đùm lá rách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9812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1. 	Lá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lành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đùm lá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rách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1828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+ 200</a:t>
            </a:r>
            <a:endParaRPr lang="en-US" sz="4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228600" y="2667000"/>
            <a:ext cx="6858000" cy="687387"/>
            <a:chOff x="764" y="2737"/>
            <a:chExt cx="1032" cy="102"/>
          </a:xfrm>
        </p:grpSpPr>
        <p:sp>
          <p:nvSpPr>
            <p:cNvPr id="18" name="AutoShape 39"/>
            <p:cNvSpPr>
              <a:spLocks noChangeArrowheads="1"/>
            </p:cNvSpPr>
            <p:nvPr/>
          </p:nvSpPr>
          <p:spPr bwMode="gray">
            <a:xfrm>
              <a:off x="764" y="2737"/>
              <a:ext cx="1031" cy="102"/>
            </a:xfrm>
            <a:prstGeom prst="roundRect">
              <a:avLst>
                <a:gd name="adj" fmla="val 20588"/>
              </a:avLst>
            </a:prstGeom>
            <a:gradFill rotWithShape="1">
              <a:gsLst>
                <a:gs pos="0">
                  <a:schemeClr val="accent1">
                    <a:gamma/>
                    <a:shade val="8588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40"/>
            <p:cNvSpPr>
              <a:spLocks noChangeArrowheads="1"/>
            </p:cNvSpPr>
            <p:nvPr/>
          </p:nvSpPr>
          <p:spPr bwMode="gray">
            <a:xfrm>
              <a:off x="765" y="2737"/>
              <a:ext cx="1031" cy="4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41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38"/>
          <p:cNvGrpSpPr>
            <a:grpSpLocks/>
          </p:cNvGrpSpPr>
          <p:nvPr/>
        </p:nvGrpSpPr>
        <p:grpSpPr bwMode="auto">
          <a:xfrm>
            <a:off x="228600" y="3581400"/>
            <a:ext cx="6858000" cy="1524000"/>
            <a:chOff x="764" y="2737"/>
            <a:chExt cx="1032" cy="102"/>
          </a:xfrm>
        </p:grpSpPr>
        <p:sp>
          <p:nvSpPr>
            <p:cNvPr id="21" name="AutoShape 39"/>
            <p:cNvSpPr>
              <a:spLocks noChangeArrowheads="1"/>
            </p:cNvSpPr>
            <p:nvPr/>
          </p:nvSpPr>
          <p:spPr bwMode="gray">
            <a:xfrm>
              <a:off x="764" y="2737"/>
              <a:ext cx="1031" cy="102"/>
            </a:xfrm>
            <a:prstGeom prst="roundRect">
              <a:avLst>
                <a:gd name="adj" fmla="val 20588"/>
              </a:avLst>
            </a:prstGeom>
            <a:gradFill rotWithShape="1">
              <a:gsLst>
                <a:gs pos="0">
                  <a:schemeClr val="accent1">
                    <a:gamma/>
                    <a:shade val="8588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40"/>
            <p:cNvSpPr>
              <a:spLocks noChangeArrowheads="1"/>
            </p:cNvSpPr>
            <p:nvPr/>
          </p:nvSpPr>
          <p:spPr bwMode="gray">
            <a:xfrm>
              <a:off x="765" y="2737"/>
              <a:ext cx="1031" cy="4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41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09600" y="2786799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2.	Chân cứng đá mềm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37526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3. 	Trên đồng cạn, dưới đồng sâu</a:t>
            </a:r>
          </a:p>
          <a:p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        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Chồng cày vợ cấy, con trâu đi bừa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2785404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2.	Chân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cứng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đá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mềm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62800" y="2590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+ 500</a:t>
            </a:r>
            <a:endParaRPr lang="en-US" sz="4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3747868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3. 	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Trên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đồng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cạn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dưới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đồng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sâu</a:t>
            </a:r>
          </a:p>
          <a:p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        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Chồng cày vợ cấy, con trâu đi bừa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86600" y="3962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+ 1000</a:t>
            </a:r>
            <a:endParaRPr lang="en-US" sz="44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6" grpId="0"/>
      <p:bldP spid="16" grpId="1"/>
      <p:bldP spid="26" grpId="0"/>
      <p:bldP spid="27" grpId="0"/>
      <p:bldP spid="32" grpId="0"/>
      <p:bldP spid="33" grpId="0"/>
      <p:bldP spid="33" grpId="1"/>
      <p:bldP spid="34" grpId="0"/>
      <p:bldP spid="35" grpId="0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BT NHANH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143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Tìm cặp từ trái nghĩa :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19600" y="17526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Cao &gt;&lt; Thấp</a:t>
            </a:r>
            <a:endParaRPr lang="en-US" sz="4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3794" name="Picture 2" descr="C:\Users\Hp\Desktop\pagod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3829746" cy="4648200"/>
          </a:xfrm>
          <a:prstGeom prst="rect">
            <a:avLst/>
          </a:prstGeom>
          <a:noFill/>
        </p:spPr>
      </p:pic>
      <p:pic>
        <p:nvPicPr>
          <p:cNvPr id="24" name="Picture 2" descr="C:\Users\Hp\Desktop\pagod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895600"/>
            <a:ext cx="320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BT NHANH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143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Tìm cặp từ trái nghĩa :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18" name="Picture 2" descr="C:\Users\Hp\Desktop\gay451210_0bcc4.jpg"/>
          <p:cNvPicPr>
            <a:picLocks noChangeAspect="1" noChangeArrowheads="1"/>
          </p:cNvPicPr>
          <p:nvPr/>
        </p:nvPicPr>
        <p:blipFill>
          <a:blip r:embed="rId2"/>
          <a:srcRect r="54000"/>
          <a:stretch>
            <a:fillRect/>
          </a:stretch>
        </p:blipFill>
        <p:spPr bwMode="auto">
          <a:xfrm>
            <a:off x="533400" y="1600200"/>
            <a:ext cx="1752600" cy="4791075"/>
          </a:xfrm>
          <a:prstGeom prst="rect">
            <a:avLst/>
          </a:prstGeom>
          <a:noFill/>
        </p:spPr>
      </p:pic>
      <p:pic>
        <p:nvPicPr>
          <p:cNvPr id="34819" name="Picture 3" descr="C:\Users\Hp\Desktop\537819_182187811932250_669508120_n-d53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600200"/>
            <a:ext cx="4800600" cy="48006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239000" y="1676400"/>
            <a:ext cx="1600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Gầy 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&gt;&lt; 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Cambria" pitchFamily="18" charset="0"/>
              </a:rPr>
              <a:t>Mập</a:t>
            </a:r>
            <a:endParaRPr lang="en-US" sz="44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 – SỬ DỤNG TỪ TRÁI NGHĨA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VD 1 / 128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1824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a- ngẩng &gt;&lt; cúi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877094" y="3923506"/>
            <a:ext cx="5105400" cy="1588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2590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b- trẻ &gt;&lt; già</a:t>
            </a:r>
          </a:p>
          <a:p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     đi &gt;&lt; trở lại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18288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Tạo phép đối, nổi bật tình yêu quê.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25908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Tạo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phép đối, </a:t>
            </a:r>
            <a:endParaRPr lang="en-US" sz="2400" b="1" dirty="0" smtClean="0">
              <a:solidFill>
                <a:srgbClr val="000000"/>
              </a:solidFill>
              <a:latin typeface="Cambria" pitchFamily="18" charset="0"/>
              <a:sym typeface="Wingdings" pitchFamily="2" charset="2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   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khái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quát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thời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gian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xa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quê.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4114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c- Lên voi xuống chó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4114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c-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Lên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voi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xuống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chó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4122003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Tạo hình ảnh tương phản,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     gây ấn tượng mạnh.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442</TotalTime>
  <Words>876</Words>
  <Application>Microsoft Office PowerPoint</Application>
  <PresentationFormat>On-screen Show (4:3)</PresentationFormat>
  <Paragraphs>251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574TGp_natural_light_ani</vt:lpstr>
      <vt:lpstr>TIẾT 42  TỪ TRÁI NGHĨA</vt:lpstr>
      <vt:lpstr>NỘI DUNG</vt:lpstr>
      <vt:lpstr>I – THẾ NÀO LÀ TỪ TRÁI NGHĨA ?</vt:lpstr>
      <vt:lpstr>I – THẾ NÀO LÀ TỪ TRÁI NGHĨA ?</vt:lpstr>
      <vt:lpstr>I – THẾ NÀO LÀ TỪ TRÁI NGHĨA ?</vt:lpstr>
      <vt:lpstr>BT NHANH</vt:lpstr>
      <vt:lpstr>BT NHANH</vt:lpstr>
      <vt:lpstr>BT NHANH</vt:lpstr>
      <vt:lpstr>II – SỬ DỤNG TỪ TRÁI NGHĨA</vt:lpstr>
      <vt:lpstr>III – LUYỆN TẬP</vt:lpstr>
      <vt:lpstr>III – LUYỆN TẬP</vt:lpstr>
      <vt:lpstr>III – LUYỆN TẬP</vt:lpstr>
      <vt:lpstr>PowerPoint Presentation</vt:lpstr>
      <vt:lpstr>PowerPoint Presentation</vt:lpstr>
    </vt:vector>
  </TitlesOfParts>
  <Company>TTDV - Cholimex 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Hp</dc:creator>
  <cp:lastModifiedBy>acer</cp:lastModifiedBy>
  <cp:revision>76</cp:revision>
  <dcterms:created xsi:type="dcterms:W3CDTF">2013-10-21T11:19:42Z</dcterms:created>
  <dcterms:modified xsi:type="dcterms:W3CDTF">2015-10-26T00:54:42Z</dcterms:modified>
</cp:coreProperties>
</file>